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pen Sans Bold" panose="020B0604020202020204" charset="0"/>
      <p:regular r:id="rId26"/>
    </p:embeddedFont>
    <p:embeddedFont>
      <p:font typeface="Poppins" panose="020B0604020202020204" charset="0"/>
      <p:regular r:id="rId27"/>
    </p:embeddedFont>
    <p:embeddedFont>
      <p:font typeface="Poppins Bold" panose="020B0604020202020204" charset="0"/>
      <p:regular r:id="rId28"/>
    </p:embeddedFont>
    <p:embeddedFont>
      <p:font typeface="Poppins Medium" panose="020B0604020202020204" charset="0"/>
      <p:regular r:id="rId29"/>
    </p:embeddedFont>
    <p:embeddedFont>
      <p:font typeface="Poppins Semi-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555965" cy="554051"/>
          </a:xfrm>
          <a:custGeom>
            <a:avLst/>
            <a:gdLst/>
            <a:ahLst/>
            <a:cxnLst/>
            <a:rect l="l" t="t" r="r" b="b"/>
            <a:pathLst>
              <a:path w="555965" h="554051">
                <a:moveTo>
                  <a:pt x="0" y="0"/>
                </a:moveTo>
                <a:lnTo>
                  <a:pt x="555965" y="0"/>
                </a:lnTo>
                <a:lnTo>
                  <a:pt x="555965" y="554051"/>
                </a:lnTo>
                <a:lnTo>
                  <a:pt x="0" y="554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155738" y="-104989"/>
            <a:ext cx="7132262" cy="10391989"/>
            <a:chOff x="0" y="0"/>
            <a:chExt cx="7095071" cy="10337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95109" cy="10337800"/>
            </a:xfrm>
            <a:custGeom>
              <a:avLst/>
              <a:gdLst/>
              <a:ahLst/>
              <a:cxnLst/>
              <a:rect l="l" t="t" r="r" b="b"/>
              <a:pathLst>
                <a:path w="7095109" h="10337800">
                  <a:moveTo>
                    <a:pt x="2370709" y="0"/>
                  </a:moveTo>
                  <a:lnTo>
                    <a:pt x="0" y="4292600"/>
                  </a:lnTo>
                  <a:lnTo>
                    <a:pt x="3776091" y="9084691"/>
                  </a:lnTo>
                  <a:lnTo>
                    <a:pt x="2590800" y="10337800"/>
                  </a:lnTo>
                  <a:lnTo>
                    <a:pt x="7095109" y="10337800"/>
                  </a:lnTo>
                  <a:lnTo>
                    <a:pt x="7095109" y="0"/>
                  </a:lnTo>
                  <a:close/>
                </a:path>
              </a:pathLst>
            </a:custGeom>
            <a:blipFill>
              <a:blip r:embed="rId4"/>
              <a:stretch>
                <a:fillRect l="-59345" r="-5934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2292491">
            <a:off x="11971514" y="3358915"/>
            <a:ext cx="1062487" cy="6734838"/>
            <a:chOff x="0" y="0"/>
            <a:chExt cx="279832" cy="17737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9832" cy="1773784"/>
            </a:xfrm>
            <a:custGeom>
              <a:avLst/>
              <a:gdLst/>
              <a:ahLst/>
              <a:cxnLst/>
              <a:rect l="l" t="t" r="r" b="b"/>
              <a:pathLst>
                <a:path w="279832" h="1773784">
                  <a:moveTo>
                    <a:pt x="0" y="0"/>
                  </a:moveTo>
                  <a:lnTo>
                    <a:pt x="279832" y="0"/>
                  </a:lnTo>
                  <a:lnTo>
                    <a:pt x="279832" y="1773784"/>
                  </a:lnTo>
                  <a:lnTo>
                    <a:pt x="0" y="1773784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79832" cy="184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7221385">
            <a:off x="13101531" y="9401040"/>
            <a:ext cx="2523952" cy="953058"/>
            <a:chOff x="0" y="0"/>
            <a:chExt cx="1614384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14384" cy="609600"/>
            </a:xfrm>
            <a:custGeom>
              <a:avLst/>
              <a:gdLst/>
              <a:ahLst/>
              <a:cxnLst/>
              <a:rect l="l" t="t" r="r" b="b"/>
              <a:pathLst>
                <a:path w="1614384" h="609600">
                  <a:moveTo>
                    <a:pt x="203200" y="0"/>
                  </a:moveTo>
                  <a:lnTo>
                    <a:pt x="1614384" y="0"/>
                  </a:lnTo>
                  <a:lnTo>
                    <a:pt x="141118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66675"/>
              <a:ext cx="1411184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7221385">
            <a:off x="11304292" y="9582671"/>
            <a:ext cx="3837666" cy="589796"/>
            <a:chOff x="0" y="0"/>
            <a:chExt cx="2454669" cy="3772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54669" cy="377249"/>
            </a:xfrm>
            <a:custGeom>
              <a:avLst/>
              <a:gdLst/>
              <a:ahLst/>
              <a:cxnLst/>
              <a:rect l="l" t="t" r="r" b="b"/>
              <a:pathLst>
                <a:path w="2454669" h="377249">
                  <a:moveTo>
                    <a:pt x="203200" y="0"/>
                  </a:moveTo>
                  <a:lnTo>
                    <a:pt x="2454669" y="0"/>
                  </a:lnTo>
                  <a:lnTo>
                    <a:pt x="2251469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66675"/>
              <a:ext cx="2251469" cy="443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7091654">
            <a:off x="9086695" y="955891"/>
            <a:ext cx="4138086" cy="589796"/>
            <a:chOff x="0" y="0"/>
            <a:chExt cx="2646825" cy="3772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46825" cy="377249"/>
            </a:xfrm>
            <a:custGeom>
              <a:avLst/>
              <a:gdLst/>
              <a:ahLst/>
              <a:cxnLst/>
              <a:rect l="l" t="t" r="r" b="b"/>
              <a:pathLst>
                <a:path w="2646825" h="377249">
                  <a:moveTo>
                    <a:pt x="203200" y="0"/>
                  </a:moveTo>
                  <a:lnTo>
                    <a:pt x="2646825" y="0"/>
                  </a:lnTo>
                  <a:lnTo>
                    <a:pt x="2443625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01600" y="-66675"/>
              <a:ext cx="2443625" cy="443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1710481">
            <a:off x="11533776" y="-1617267"/>
            <a:ext cx="1062487" cy="6686550"/>
            <a:chOff x="0" y="0"/>
            <a:chExt cx="279832" cy="17610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9832" cy="1761067"/>
            </a:xfrm>
            <a:custGeom>
              <a:avLst/>
              <a:gdLst/>
              <a:ahLst/>
              <a:cxnLst/>
              <a:rect l="l" t="t" r="r" b="b"/>
              <a:pathLst>
                <a:path w="279832" h="1761067">
                  <a:moveTo>
                    <a:pt x="0" y="0"/>
                  </a:moveTo>
                  <a:lnTo>
                    <a:pt x="279832" y="0"/>
                  </a:lnTo>
                  <a:lnTo>
                    <a:pt x="279832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279832" cy="1827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24529" y="1042201"/>
            <a:ext cx="7067556" cy="1327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Desarrollo Aplicaciones de Vanguardia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28700" y="6002770"/>
            <a:ext cx="10127038" cy="1218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spc="74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Requerimientos </a:t>
            </a:r>
          </a:p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 spc="74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 Base de Datos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3213670"/>
            <a:ext cx="811530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>
                <a:solidFill>
                  <a:srgbClr val="060644"/>
                </a:solidFill>
                <a:latin typeface="Poppins Bold"/>
                <a:ea typeface="Poppins Bold"/>
                <a:cs typeface="Poppins Bold"/>
                <a:sym typeface="Poppins Bold"/>
              </a:rPr>
              <a:t>Avance 2</a:t>
            </a:r>
          </a:p>
        </p:txBody>
      </p:sp>
      <p:grpSp>
        <p:nvGrpSpPr>
          <p:cNvPr id="23" name="Group 23"/>
          <p:cNvGrpSpPr/>
          <p:nvPr/>
        </p:nvGrpSpPr>
        <p:grpSpPr>
          <a:xfrm rot="1744249">
            <a:off x="17183645" y="2226736"/>
            <a:ext cx="2208710" cy="14588015"/>
            <a:chOff x="0" y="0"/>
            <a:chExt cx="581718" cy="384211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81718" cy="3842111"/>
            </a:xfrm>
            <a:custGeom>
              <a:avLst/>
              <a:gdLst/>
              <a:ahLst/>
              <a:cxnLst/>
              <a:rect l="l" t="t" r="r" b="b"/>
              <a:pathLst>
                <a:path w="581718" h="3842111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28700" y="9444543"/>
            <a:ext cx="11474057" cy="1327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Ricardo Acosta - 20711033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46955" y="3135498"/>
            <a:ext cx="12944475" cy="4016003"/>
            <a:chOff x="0" y="0"/>
            <a:chExt cx="3409244" cy="10577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9245" cy="1057713"/>
            </a:xfrm>
            <a:custGeom>
              <a:avLst/>
              <a:gdLst/>
              <a:ahLst/>
              <a:cxnLst/>
              <a:rect l="l" t="t" r="r" b="b"/>
              <a:pathLst>
                <a:path w="3409245" h="1057713">
                  <a:moveTo>
                    <a:pt x="0" y="0"/>
                  </a:moveTo>
                  <a:lnTo>
                    <a:pt x="3409245" y="0"/>
                  </a:lnTo>
                  <a:lnTo>
                    <a:pt x="3409245" y="1057713"/>
                  </a:lnTo>
                  <a:lnTo>
                    <a:pt x="0" y="1057713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409244" cy="1124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89662" y="3514378"/>
            <a:ext cx="3386311" cy="6772622"/>
          </a:xfrm>
          <a:custGeom>
            <a:avLst/>
            <a:gdLst/>
            <a:ahLst/>
            <a:cxnLst/>
            <a:rect l="l" t="t" r="r" b="b"/>
            <a:pathLst>
              <a:path w="3386311" h="6772622">
                <a:moveTo>
                  <a:pt x="0" y="0"/>
                </a:moveTo>
                <a:lnTo>
                  <a:pt x="3386310" y="0"/>
                </a:lnTo>
                <a:lnTo>
                  <a:pt x="3386310" y="6772622"/>
                </a:lnTo>
                <a:lnTo>
                  <a:pt x="0" y="6772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24" r="-16624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201999" y="4198544"/>
            <a:ext cx="1889912" cy="18899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675711" y="4605582"/>
            <a:ext cx="1075837" cy="1075837"/>
          </a:xfrm>
          <a:custGeom>
            <a:avLst/>
            <a:gdLst/>
            <a:ahLst/>
            <a:cxnLst/>
            <a:rect l="l" t="t" r="r" b="b"/>
            <a:pathLst>
              <a:path w="1075837" h="1075837">
                <a:moveTo>
                  <a:pt x="0" y="0"/>
                </a:moveTo>
                <a:lnTo>
                  <a:pt x="1075837" y="0"/>
                </a:lnTo>
                <a:lnTo>
                  <a:pt x="1075837" y="1075836"/>
                </a:lnTo>
                <a:lnTo>
                  <a:pt x="0" y="1075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664941" y="4750565"/>
            <a:ext cx="7908503" cy="2150124"/>
          </a:xfrm>
          <a:custGeom>
            <a:avLst/>
            <a:gdLst/>
            <a:ahLst/>
            <a:cxnLst/>
            <a:rect l="l" t="t" r="r" b="b"/>
            <a:pathLst>
              <a:path w="7908503" h="2150124">
                <a:moveTo>
                  <a:pt x="0" y="0"/>
                </a:moveTo>
                <a:lnTo>
                  <a:pt x="7908502" y="0"/>
                </a:lnTo>
                <a:lnTo>
                  <a:pt x="7908502" y="2150124"/>
                </a:lnTo>
                <a:lnTo>
                  <a:pt x="0" y="2150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681819"/>
            <a:ext cx="9118014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4. Interfaz (Lado del Cliente)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91911" y="3697258"/>
            <a:ext cx="11526054" cy="81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4"/>
              </a:lnSpc>
            </a:pPr>
            <a:r>
              <a:rPr lang="en-US" sz="280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 de Registro: Formulario para que los usuarios se registren con sus datos personales.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46955" y="3135498"/>
            <a:ext cx="12944475" cy="4016003"/>
            <a:chOff x="0" y="0"/>
            <a:chExt cx="3409244" cy="10577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9245" cy="1057713"/>
            </a:xfrm>
            <a:custGeom>
              <a:avLst/>
              <a:gdLst/>
              <a:ahLst/>
              <a:cxnLst/>
              <a:rect l="l" t="t" r="r" b="b"/>
              <a:pathLst>
                <a:path w="3409245" h="1057713">
                  <a:moveTo>
                    <a:pt x="0" y="0"/>
                  </a:moveTo>
                  <a:lnTo>
                    <a:pt x="3409245" y="0"/>
                  </a:lnTo>
                  <a:lnTo>
                    <a:pt x="3409245" y="1057713"/>
                  </a:lnTo>
                  <a:lnTo>
                    <a:pt x="0" y="1057713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409244" cy="1124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89662" y="3514378"/>
            <a:ext cx="3386311" cy="6772622"/>
          </a:xfrm>
          <a:custGeom>
            <a:avLst/>
            <a:gdLst/>
            <a:ahLst/>
            <a:cxnLst/>
            <a:rect l="l" t="t" r="r" b="b"/>
            <a:pathLst>
              <a:path w="3386311" h="6772622">
                <a:moveTo>
                  <a:pt x="0" y="0"/>
                </a:moveTo>
                <a:lnTo>
                  <a:pt x="3386310" y="0"/>
                </a:lnTo>
                <a:lnTo>
                  <a:pt x="3386310" y="6772622"/>
                </a:lnTo>
                <a:lnTo>
                  <a:pt x="0" y="6772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24" r="-16624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201999" y="4198544"/>
            <a:ext cx="1889912" cy="18899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187161" y="5143500"/>
            <a:ext cx="11504501" cy="1718039"/>
          </a:xfrm>
          <a:custGeom>
            <a:avLst/>
            <a:gdLst/>
            <a:ahLst/>
            <a:cxnLst/>
            <a:rect l="l" t="t" r="r" b="b"/>
            <a:pathLst>
              <a:path w="11504501" h="1718039">
                <a:moveTo>
                  <a:pt x="0" y="0"/>
                </a:moveTo>
                <a:lnTo>
                  <a:pt x="11504500" y="0"/>
                </a:lnTo>
                <a:lnTo>
                  <a:pt x="11504500" y="1718039"/>
                </a:lnTo>
                <a:lnTo>
                  <a:pt x="0" y="1718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550227" y="4518654"/>
            <a:ext cx="1193456" cy="1249692"/>
          </a:xfrm>
          <a:custGeom>
            <a:avLst/>
            <a:gdLst/>
            <a:ahLst/>
            <a:cxnLst/>
            <a:rect l="l" t="t" r="r" b="b"/>
            <a:pathLst>
              <a:path w="1193456" h="1249692">
                <a:moveTo>
                  <a:pt x="0" y="0"/>
                </a:moveTo>
                <a:lnTo>
                  <a:pt x="1193455" y="0"/>
                </a:lnTo>
                <a:lnTo>
                  <a:pt x="1193455" y="1249692"/>
                </a:lnTo>
                <a:lnTo>
                  <a:pt x="0" y="12496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091911" y="3697258"/>
            <a:ext cx="11526054" cy="81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4"/>
              </a:lnSpc>
            </a:pPr>
            <a:r>
              <a:rPr lang="en-US" sz="280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 de Programación de Citas: Calendario interactivo para que los donantes seleccionen la fecha y hora de su cita.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46955" y="3135498"/>
            <a:ext cx="12944475" cy="4016003"/>
            <a:chOff x="0" y="0"/>
            <a:chExt cx="3409244" cy="10577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9245" cy="1057713"/>
            </a:xfrm>
            <a:custGeom>
              <a:avLst/>
              <a:gdLst/>
              <a:ahLst/>
              <a:cxnLst/>
              <a:rect l="l" t="t" r="r" b="b"/>
              <a:pathLst>
                <a:path w="3409245" h="1057713">
                  <a:moveTo>
                    <a:pt x="0" y="0"/>
                  </a:moveTo>
                  <a:lnTo>
                    <a:pt x="3409245" y="0"/>
                  </a:lnTo>
                  <a:lnTo>
                    <a:pt x="3409245" y="1057713"/>
                  </a:lnTo>
                  <a:lnTo>
                    <a:pt x="0" y="1057713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409244" cy="1124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89662" y="3514378"/>
            <a:ext cx="3386311" cy="6772622"/>
          </a:xfrm>
          <a:custGeom>
            <a:avLst/>
            <a:gdLst/>
            <a:ahLst/>
            <a:cxnLst/>
            <a:rect l="l" t="t" r="r" b="b"/>
            <a:pathLst>
              <a:path w="3386311" h="6772622">
                <a:moveTo>
                  <a:pt x="0" y="0"/>
                </a:moveTo>
                <a:lnTo>
                  <a:pt x="3386310" y="0"/>
                </a:lnTo>
                <a:lnTo>
                  <a:pt x="3386310" y="6772622"/>
                </a:lnTo>
                <a:lnTo>
                  <a:pt x="0" y="6772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24" r="-16624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201999" y="4198544"/>
            <a:ext cx="1889912" cy="18899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475792" y="4629222"/>
            <a:ext cx="1342325" cy="1028556"/>
          </a:xfrm>
          <a:custGeom>
            <a:avLst/>
            <a:gdLst/>
            <a:ahLst/>
            <a:cxnLst/>
            <a:rect l="l" t="t" r="r" b="b"/>
            <a:pathLst>
              <a:path w="1342325" h="1028556">
                <a:moveTo>
                  <a:pt x="0" y="0"/>
                </a:moveTo>
                <a:lnTo>
                  <a:pt x="1342325" y="0"/>
                </a:lnTo>
                <a:lnTo>
                  <a:pt x="1342325" y="1028556"/>
                </a:lnTo>
                <a:lnTo>
                  <a:pt x="0" y="1028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285713" y="4653191"/>
            <a:ext cx="4300536" cy="2009174"/>
          </a:xfrm>
          <a:custGeom>
            <a:avLst/>
            <a:gdLst/>
            <a:ahLst/>
            <a:cxnLst/>
            <a:rect l="l" t="t" r="r" b="b"/>
            <a:pathLst>
              <a:path w="4300536" h="2009174">
                <a:moveTo>
                  <a:pt x="0" y="0"/>
                </a:moveTo>
                <a:lnTo>
                  <a:pt x="4300536" y="0"/>
                </a:lnTo>
                <a:lnTo>
                  <a:pt x="4300536" y="2009174"/>
                </a:lnTo>
                <a:lnTo>
                  <a:pt x="0" y="20091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776749" y="5235388"/>
            <a:ext cx="6841215" cy="844781"/>
          </a:xfrm>
          <a:custGeom>
            <a:avLst/>
            <a:gdLst/>
            <a:ahLst/>
            <a:cxnLst/>
            <a:rect l="l" t="t" r="r" b="b"/>
            <a:pathLst>
              <a:path w="6841215" h="844781">
                <a:moveTo>
                  <a:pt x="0" y="0"/>
                </a:moveTo>
                <a:lnTo>
                  <a:pt x="6841216" y="0"/>
                </a:lnTo>
                <a:lnTo>
                  <a:pt x="6841216" y="844781"/>
                </a:lnTo>
                <a:lnTo>
                  <a:pt x="0" y="844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6968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091911" y="3697258"/>
            <a:ext cx="11526054" cy="81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4"/>
              </a:lnSpc>
            </a:pPr>
            <a:r>
              <a:rPr lang="en-US" sz="280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 de Notificaciones: Sección donde los usuarios pueden ver sus notificaciones pasadas y futuras.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46955" y="3135498"/>
            <a:ext cx="12944475" cy="4016003"/>
            <a:chOff x="0" y="0"/>
            <a:chExt cx="3409244" cy="10577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9245" cy="1057713"/>
            </a:xfrm>
            <a:custGeom>
              <a:avLst/>
              <a:gdLst/>
              <a:ahLst/>
              <a:cxnLst/>
              <a:rect l="l" t="t" r="r" b="b"/>
              <a:pathLst>
                <a:path w="3409245" h="1057713">
                  <a:moveTo>
                    <a:pt x="0" y="0"/>
                  </a:moveTo>
                  <a:lnTo>
                    <a:pt x="3409245" y="0"/>
                  </a:lnTo>
                  <a:lnTo>
                    <a:pt x="3409245" y="1057713"/>
                  </a:lnTo>
                  <a:lnTo>
                    <a:pt x="0" y="1057713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409244" cy="1124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89662" y="3514378"/>
            <a:ext cx="3386311" cy="6772622"/>
          </a:xfrm>
          <a:custGeom>
            <a:avLst/>
            <a:gdLst/>
            <a:ahLst/>
            <a:cxnLst/>
            <a:rect l="l" t="t" r="r" b="b"/>
            <a:pathLst>
              <a:path w="3386311" h="6772622">
                <a:moveTo>
                  <a:pt x="0" y="0"/>
                </a:moveTo>
                <a:lnTo>
                  <a:pt x="3386310" y="0"/>
                </a:lnTo>
                <a:lnTo>
                  <a:pt x="3386310" y="6772622"/>
                </a:lnTo>
                <a:lnTo>
                  <a:pt x="0" y="6772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24" r="-16624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201999" y="4198544"/>
            <a:ext cx="1889912" cy="18899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575972" y="4572518"/>
            <a:ext cx="1085260" cy="1085260"/>
          </a:xfrm>
          <a:custGeom>
            <a:avLst/>
            <a:gdLst/>
            <a:ahLst/>
            <a:cxnLst/>
            <a:rect l="l" t="t" r="r" b="b"/>
            <a:pathLst>
              <a:path w="1085260" h="1085260">
                <a:moveTo>
                  <a:pt x="0" y="0"/>
                </a:moveTo>
                <a:lnTo>
                  <a:pt x="1085261" y="0"/>
                </a:lnTo>
                <a:lnTo>
                  <a:pt x="1085261" y="1085260"/>
                </a:lnTo>
                <a:lnTo>
                  <a:pt x="0" y="10852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091911" y="4784782"/>
            <a:ext cx="7008886" cy="4473518"/>
          </a:xfrm>
          <a:custGeom>
            <a:avLst/>
            <a:gdLst/>
            <a:ahLst/>
            <a:cxnLst/>
            <a:rect l="l" t="t" r="r" b="b"/>
            <a:pathLst>
              <a:path w="7008886" h="4473518">
                <a:moveTo>
                  <a:pt x="0" y="0"/>
                </a:moveTo>
                <a:lnTo>
                  <a:pt x="7008886" y="0"/>
                </a:lnTo>
                <a:lnTo>
                  <a:pt x="7008886" y="4473518"/>
                </a:lnTo>
                <a:lnTo>
                  <a:pt x="0" y="4473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091911" y="3697258"/>
            <a:ext cx="11526054" cy="81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4"/>
              </a:lnSpc>
            </a:pPr>
            <a:r>
              <a:rPr lang="en-US" sz="280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 del Módulo Educativo: Área de contenido interactivo que informa a los usuarios todo sobre la donación de sangre.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46955" y="3135498"/>
            <a:ext cx="12944475" cy="4016003"/>
            <a:chOff x="0" y="0"/>
            <a:chExt cx="3409244" cy="10577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9245" cy="1057713"/>
            </a:xfrm>
            <a:custGeom>
              <a:avLst/>
              <a:gdLst/>
              <a:ahLst/>
              <a:cxnLst/>
              <a:rect l="l" t="t" r="r" b="b"/>
              <a:pathLst>
                <a:path w="3409245" h="1057713">
                  <a:moveTo>
                    <a:pt x="0" y="0"/>
                  </a:moveTo>
                  <a:lnTo>
                    <a:pt x="3409245" y="0"/>
                  </a:lnTo>
                  <a:lnTo>
                    <a:pt x="3409245" y="1057713"/>
                  </a:lnTo>
                  <a:lnTo>
                    <a:pt x="0" y="1057713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409244" cy="1124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89662" y="3514378"/>
            <a:ext cx="3386311" cy="6772622"/>
          </a:xfrm>
          <a:custGeom>
            <a:avLst/>
            <a:gdLst/>
            <a:ahLst/>
            <a:cxnLst/>
            <a:rect l="l" t="t" r="r" b="b"/>
            <a:pathLst>
              <a:path w="3386311" h="6772622">
                <a:moveTo>
                  <a:pt x="0" y="0"/>
                </a:moveTo>
                <a:lnTo>
                  <a:pt x="3386310" y="0"/>
                </a:lnTo>
                <a:lnTo>
                  <a:pt x="3386310" y="6772622"/>
                </a:lnTo>
                <a:lnTo>
                  <a:pt x="0" y="6772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24" r="-16624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201999" y="4198544"/>
            <a:ext cx="1889912" cy="18899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435067" y="4431613"/>
            <a:ext cx="1423775" cy="1423775"/>
          </a:xfrm>
          <a:custGeom>
            <a:avLst/>
            <a:gdLst/>
            <a:ahLst/>
            <a:cxnLst/>
            <a:rect l="l" t="t" r="r" b="b"/>
            <a:pathLst>
              <a:path w="1423775" h="1423775">
                <a:moveTo>
                  <a:pt x="0" y="0"/>
                </a:moveTo>
                <a:lnTo>
                  <a:pt x="1423775" y="0"/>
                </a:lnTo>
                <a:lnTo>
                  <a:pt x="1423775" y="1423774"/>
                </a:lnTo>
                <a:lnTo>
                  <a:pt x="0" y="14237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276199" y="4843289"/>
            <a:ext cx="4271069" cy="4980838"/>
          </a:xfrm>
          <a:custGeom>
            <a:avLst/>
            <a:gdLst/>
            <a:ahLst/>
            <a:cxnLst/>
            <a:rect l="l" t="t" r="r" b="b"/>
            <a:pathLst>
              <a:path w="4271069" h="4980838">
                <a:moveTo>
                  <a:pt x="0" y="0"/>
                </a:moveTo>
                <a:lnTo>
                  <a:pt x="4271069" y="0"/>
                </a:lnTo>
                <a:lnTo>
                  <a:pt x="4271069" y="4980838"/>
                </a:lnTo>
                <a:lnTo>
                  <a:pt x="0" y="4980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091911" y="3697258"/>
            <a:ext cx="11526054" cy="81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4"/>
              </a:lnSpc>
            </a:pPr>
            <a:r>
              <a:rPr lang="en-US" sz="280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Pantalla de Perfil: Visualización de los datos personales del usuario, historial de donaciones y citas futuras.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094696"/>
            <a:ext cx="18288000" cy="7411254"/>
            <a:chOff x="0" y="0"/>
            <a:chExt cx="24384000" cy="988167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635" r="635"/>
            <a:stretch>
              <a:fillRect/>
            </a:stretch>
          </p:blipFill>
          <p:spPr>
            <a:xfrm>
              <a:off x="0" y="0"/>
              <a:ext cx="24384000" cy="988167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-257175"/>
            <a:ext cx="8127927" cy="2367804"/>
            <a:chOff x="0" y="0"/>
            <a:chExt cx="2140689" cy="6236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40689" cy="623619"/>
            </a:xfrm>
            <a:custGeom>
              <a:avLst/>
              <a:gdLst/>
              <a:ahLst/>
              <a:cxnLst/>
              <a:rect l="l" t="t" r="r" b="b"/>
              <a:pathLst>
                <a:path w="2140689" h="623619">
                  <a:moveTo>
                    <a:pt x="0" y="0"/>
                  </a:moveTo>
                  <a:lnTo>
                    <a:pt x="2140689" y="0"/>
                  </a:lnTo>
                  <a:lnTo>
                    <a:pt x="2140689" y="623619"/>
                  </a:lnTo>
                  <a:lnTo>
                    <a:pt x="0" y="623619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2140689" cy="690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23473" y="224155"/>
            <a:ext cx="7304454" cy="159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5. Conjunto de Tablas -Colecciones de la Base de Datos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57175"/>
            <a:ext cx="8333154" cy="3086100"/>
            <a:chOff x="0" y="0"/>
            <a:chExt cx="219474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4740" cy="812800"/>
            </a:xfrm>
            <a:custGeom>
              <a:avLst/>
              <a:gdLst/>
              <a:ahLst/>
              <a:cxnLst/>
              <a:rect l="l" t="t" r="r" b="b"/>
              <a:pathLst>
                <a:path w="2194740" h="812800">
                  <a:moveTo>
                    <a:pt x="0" y="0"/>
                  </a:moveTo>
                  <a:lnTo>
                    <a:pt x="2194740" y="0"/>
                  </a:lnTo>
                  <a:lnTo>
                    <a:pt x="219474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19474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24423" y="9258300"/>
            <a:ext cx="9900631" cy="3086100"/>
            <a:chOff x="0" y="0"/>
            <a:chExt cx="2607574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07574" cy="812800"/>
            </a:xfrm>
            <a:custGeom>
              <a:avLst/>
              <a:gdLst/>
              <a:ahLst/>
              <a:cxnLst/>
              <a:rect l="l" t="t" r="r" b="b"/>
              <a:pathLst>
                <a:path w="2607574" h="812800">
                  <a:moveTo>
                    <a:pt x="0" y="0"/>
                  </a:moveTo>
                  <a:lnTo>
                    <a:pt x="2607574" y="0"/>
                  </a:lnTo>
                  <a:lnTo>
                    <a:pt x="260757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607574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093470"/>
            <a:ext cx="7304454" cy="159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Conjunto de Tablas -Colecciones de la Base de Datos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9216" y="3059430"/>
            <a:ext cx="9069177" cy="5722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2"/>
              </a:lnSpc>
            </a:pPr>
            <a:r>
              <a:rPr lang="en-US" sz="270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 Colección: Usuarios</a:t>
            </a:r>
          </a:p>
          <a:p>
            <a:pPr algn="l">
              <a:lnSpc>
                <a:spcPts val="3782"/>
              </a:lnSpc>
            </a:pPr>
            <a:r>
              <a:rPr lang="en-US" sz="270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Estructura:</a:t>
            </a:r>
          </a:p>
          <a:p>
            <a:pPr algn="l">
              <a:lnSpc>
                <a:spcPts val="3782"/>
              </a:lnSpc>
            </a:pPr>
            <a:r>
              <a:rPr lang="en-US" sz="270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id_usuario (String, Primary Key)</a:t>
            </a:r>
          </a:p>
          <a:p>
            <a:pPr algn="l">
              <a:lnSpc>
                <a:spcPts val="3782"/>
              </a:lnSpc>
            </a:pPr>
            <a:r>
              <a:rPr lang="en-US" sz="270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nombre (String)</a:t>
            </a:r>
          </a:p>
          <a:p>
            <a:pPr algn="l">
              <a:lnSpc>
                <a:spcPts val="3782"/>
              </a:lnSpc>
            </a:pPr>
            <a:r>
              <a:rPr lang="en-US" sz="270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correo_electronico (String, Único)</a:t>
            </a:r>
          </a:p>
          <a:p>
            <a:pPr algn="l">
              <a:lnSpc>
                <a:spcPts val="3782"/>
              </a:lnSpc>
            </a:pPr>
            <a:r>
              <a:rPr lang="en-US" sz="270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telefono (String)</a:t>
            </a:r>
          </a:p>
          <a:p>
            <a:pPr algn="l">
              <a:lnSpc>
                <a:spcPts val="3782"/>
              </a:lnSpc>
            </a:pPr>
            <a:r>
              <a:rPr lang="en-US" sz="270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direccion (String)</a:t>
            </a:r>
          </a:p>
          <a:p>
            <a:pPr algn="l">
              <a:lnSpc>
                <a:spcPts val="3782"/>
              </a:lnSpc>
            </a:pPr>
            <a:r>
              <a:rPr lang="en-US" sz="270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tipo_sangre (String)</a:t>
            </a:r>
          </a:p>
          <a:p>
            <a:pPr algn="l">
              <a:lnSpc>
                <a:spcPts val="3782"/>
              </a:lnSpc>
            </a:pPr>
            <a:r>
              <a:rPr lang="en-US" sz="270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rol (String, Donante o Centro de Donación)</a:t>
            </a:r>
          </a:p>
          <a:p>
            <a:pPr algn="l">
              <a:lnSpc>
                <a:spcPts val="3782"/>
              </a:lnSpc>
            </a:pPr>
            <a:r>
              <a:rPr lang="en-US" sz="270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fecha_registro (Date)</a:t>
            </a:r>
          </a:p>
          <a:p>
            <a:pPr algn="ctr">
              <a:lnSpc>
                <a:spcPts val="3782"/>
              </a:lnSpc>
            </a:pPr>
            <a:endParaRPr lang="en-US" sz="2701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782"/>
              </a:lnSpc>
              <a:spcBef>
                <a:spcPct val="0"/>
              </a:spcBef>
            </a:pPr>
            <a:endParaRPr lang="en-US" sz="2701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89617" y="3059430"/>
            <a:ext cx="7269683" cy="619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 Colección: Citas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Estructura: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id_cita (String, Primary Key)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id_usuario (String, Foreign Key - referencia a Usuarios)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id_centro (String, Foreign Key - referencia a Centros)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fecha (Date)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hora (String)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estado (String, Confirmada, Cancelada, Completada)</a:t>
            </a:r>
          </a:p>
          <a:p>
            <a:pPr algn="ctr">
              <a:lnSpc>
                <a:spcPts val="3779"/>
              </a:lnSpc>
            </a:pPr>
            <a:endParaRPr lang="en-US" sz="2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779"/>
              </a:lnSpc>
              <a:spcBef>
                <a:spcPct val="0"/>
              </a:spcBef>
            </a:pPr>
            <a:endParaRPr lang="en-US" sz="2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57175"/>
            <a:ext cx="8333154" cy="3086100"/>
            <a:chOff x="0" y="0"/>
            <a:chExt cx="219474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4740" cy="812800"/>
            </a:xfrm>
            <a:custGeom>
              <a:avLst/>
              <a:gdLst/>
              <a:ahLst/>
              <a:cxnLst/>
              <a:rect l="l" t="t" r="r" b="b"/>
              <a:pathLst>
                <a:path w="2194740" h="812800">
                  <a:moveTo>
                    <a:pt x="0" y="0"/>
                  </a:moveTo>
                  <a:lnTo>
                    <a:pt x="2194740" y="0"/>
                  </a:lnTo>
                  <a:lnTo>
                    <a:pt x="219474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19474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24423" y="9258300"/>
            <a:ext cx="9900631" cy="3086100"/>
            <a:chOff x="0" y="0"/>
            <a:chExt cx="2607574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07574" cy="812800"/>
            </a:xfrm>
            <a:custGeom>
              <a:avLst/>
              <a:gdLst/>
              <a:ahLst/>
              <a:cxnLst/>
              <a:rect l="l" t="t" r="r" b="b"/>
              <a:pathLst>
                <a:path w="2607574" h="812800">
                  <a:moveTo>
                    <a:pt x="0" y="0"/>
                  </a:moveTo>
                  <a:lnTo>
                    <a:pt x="2607574" y="0"/>
                  </a:lnTo>
                  <a:lnTo>
                    <a:pt x="260757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607574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093470"/>
            <a:ext cx="7304454" cy="159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Conjunto de Tablas -Colecciones de la Base de Datos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67400" y="3126294"/>
            <a:ext cx="6565754" cy="6143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3. Colección: Notificaciones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Estructura: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id_notificacion (String, Primary Key)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id_usuario (String, Foreign Key - referencia a Usuarios)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mensaje (String)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fecha_envio (Date)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tipo (String, Recordatorio, Educativa)</a:t>
            </a:r>
          </a:p>
          <a:p>
            <a:pPr algn="ctr">
              <a:lnSpc>
                <a:spcPts val="3626"/>
              </a:lnSpc>
            </a:pPr>
            <a:endParaRPr lang="en-US" sz="2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626"/>
              </a:lnSpc>
            </a:pPr>
            <a:endParaRPr lang="en-US" sz="2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626"/>
              </a:lnSpc>
              <a:spcBef>
                <a:spcPct val="0"/>
              </a:spcBef>
            </a:pPr>
            <a:endParaRPr lang="en-US" sz="2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882157" y="3126294"/>
            <a:ext cx="7692582" cy="5608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5"/>
              </a:lnSpc>
            </a:pPr>
            <a:r>
              <a:rPr lang="en-US" sz="26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4. Colección: Centros</a:t>
            </a:r>
          </a:p>
          <a:p>
            <a:pPr algn="just">
              <a:lnSpc>
                <a:spcPts val="3745"/>
              </a:lnSpc>
            </a:pPr>
            <a:r>
              <a:rPr lang="en-US" sz="26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Estructura:</a:t>
            </a:r>
          </a:p>
          <a:p>
            <a:pPr algn="just">
              <a:lnSpc>
                <a:spcPts val="3745"/>
              </a:lnSpc>
            </a:pPr>
            <a:r>
              <a:rPr lang="en-US" sz="26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id_centro (String, Primary Key)</a:t>
            </a:r>
          </a:p>
          <a:p>
            <a:pPr algn="just">
              <a:lnSpc>
                <a:spcPts val="3745"/>
              </a:lnSpc>
            </a:pPr>
            <a:r>
              <a:rPr lang="en-US" sz="26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nombre_centro (String)</a:t>
            </a:r>
          </a:p>
          <a:p>
            <a:pPr algn="just">
              <a:lnSpc>
                <a:spcPts val="3745"/>
              </a:lnSpc>
            </a:pPr>
            <a:r>
              <a:rPr lang="en-US" sz="26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direccion (String)</a:t>
            </a:r>
          </a:p>
          <a:p>
            <a:pPr algn="just">
              <a:lnSpc>
                <a:spcPts val="3745"/>
              </a:lnSpc>
            </a:pPr>
            <a:r>
              <a:rPr lang="en-US" sz="26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telefono_contacto (String)</a:t>
            </a:r>
          </a:p>
          <a:p>
            <a:pPr algn="just">
              <a:lnSpc>
                <a:spcPts val="3745"/>
              </a:lnSpc>
            </a:pPr>
            <a:r>
              <a:rPr lang="en-US" sz="26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correo_contacto (String)</a:t>
            </a:r>
          </a:p>
          <a:p>
            <a:pPr algn="just">
              <a:lnSpc>
                <a:spcPts val="3745"/>
              </a:lnSpc>
            </a:pPr>
            <a:r>
              <a:rPr lang="en-US" sz="26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horario_atencion (String)</a:t>
            </a:r>
          </a:p>
          <a:p>
            <a:pPr algn="just">
              <a:lnSpc>
                <a:spcPts val="3745"/>
              </a:lnSpc>
            </a:pPr>
            <a:r>
              <a:rPr lang="en-US" sz="26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ubicacion_geografica (GeoJSON, opcional para mapas)</a:t>
            </a:r>
          </a:p>
          <a:p>
            <a:pPr algn="ctr">
              <a:lnSpc>
                <a:spcPts val="3745"/>
              </a:lnSpc>
            </a:pPr>
            <a:endParaRPr lang="en-US" sz="2675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745"/>
              </a:lnSpc>
              <a:spcBef>
                <a:spcPct val="0"/>
              </a:spcBef>
            </a:pPr>
            <a:endParaRPr lang="en-US" sz="2675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57175"/>
            <a:ext cx="8333154" cy="3086100"/>
            <a:chOff x="0" y="0"/>
            <a:chExt cx="219474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4740" cy="812800"/>
            </a:xfrm>
            <a:custGeom>
              <a:avLst/>
              <a:gdLst/>
              <a:ahLst/>
              <a:cxnLst/>
              <a:rect l="l" t="t" r="r" b="b"/>
              <a:pathLst>
                <a:path w="2194740" h="812800">
                  <a:moveTo>
                    <a:pt x="0" y="0"/>
                  </a:moveTo>
                  <a:lnTo>
                    <a:pt x="2194740" y="0"/>
                  </a:lnTo>
                  <a:lnTo>
                    <a:pt x="219474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19474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24423" y="9258300"/>
            <a:ext cx="9900631" cy="3086100"/>
            <a:chOff x="0" y="0"/>
            <a:chExt cx="2607574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07574" cy="812800"/>
            </a:xfrm>
            <a:custGeom>
              <a:avLst/>
              <a:gdLst/>
              <a:ahLst/>
              <a:cxnLst/>
              <a:rect l="l" t="t" r="r" b="b"/>
              <a:pathLst>
                <a:path w="2607574" h="812800">
                  <a:moveTo>
                    <a:pt x="0" y="0"/>
                  </a:moveTo>
                  <a:lnTo>
                    <a:pt x="2607574" y="0"/>
                  </a:lnTo>
                  <a:lnTo>
                    <a:pt x="260757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607574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093470"/>
            <a:ext cx="7304454" cy="159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Conjunto de Tablas -Colecciones de la Base de Datos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67400" y="3126294"/>
            <a:ext cx="6565754" cy="3799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5. Colección: ModuloEducativo</a:t>
            </a:r>
          </a:p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Estructura:</a:t>
            </a:r>
          </a:p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id_modulo (String, Primary Key)</a:t>
            </a:r>
          </a:p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titulo (String)</a:t>
            </a:r>
          </a:p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contenido (String)</a:t>
            </a:r>
          </a:p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fecha_publicacion (Date)</a:t>
            </a:r>
          </a:p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categoria (String)</a:t>
            </a:r>
          </a:p>
          <a:p>
            <a:pPr algn="ctr">
              <a:lnSpc>
                <a:spcPts val="3626"/>
              </a:lnSpc>
            </a:pPr>
            <a:endParaRPr lang="en-US" sz="2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31961" y="2161418"/>
            <a:ext cx="12624079" cy="7096882"/>
          </a:xfrm>
          <a:custGeom>
            <a:avLst/>
            <a:gdLst/>
            <a:ahLst/>
            <a:cxnLst/>
            <a:rect l="l" t="t" r="r" b="b"/>
            <a:pathLst>
              <a:path w="12624079" h="7096882">
                <a:moveTo>
                  <a:pt x="0" y="0"/>
                </a:moveTo>
                <a:lnTo>
                  <a:pt x="12624078" y="0"/>
                </a:lnTo>
                <a:lnTo>
                  <a:pt x="12624078" y="7096882"/>
                </a:lnTo>
                <a:lnTo>
                  <a:pt x="0" y="7096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31961" y="1028700"/>
            <a:ext cx="5243713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Diagrama ED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39282" y="0"/>
            <a:ext cx="7848718" cy="10287000"/>
            <a:chOff x="0" y="0"/>
            <a:chExt cx="1046495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6087" r="6087"/>
            <a:stretch>
              <a:fillRect/>
            </a:stretch>
          </p:blipFill>
          <p:spPr>
            <a:xfrm>
              <a:off x="0" y="0"/>
              <a:ext cx="10464957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2022012"/>
            <a:ext cx="7106334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Contexto y Problema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541317"/>
            <a:ext cx="5409129" cy="478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Introduccion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877357"/>
            <a:ext cx="7726680" cy="535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 donación de sangre es un acto crucial que salva millones de vidas cada año. Sin embargo, la falta de coordinación y acceso adecuado a donantes disponibles y centros de donación conlleva a menudo a una escasez crítica de reservas de sangre, lo que pone en riesgo la vida de muchas personas. Esta situación se ve agravada por la falta de concientización y educación sobre la importancia de la donación de sangre, así como por la ausencia de un sistema eficiente que conecte a los donantes con los centros de donación.</a:t>
            </a:r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8474601" y="-682200"/>
            <a:ext cx="4055662" cy="3421800"/>
            <a:chOff x="0" y="0"/>
            <a:chExt cx="812800" cy="6857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685767"/>
            </a:xfrm>
            <a:custGeom>
              <a:avLst/>
              <a:gdLst/>
              <a:ahLst/>
              <a:cxnLst/>
              <a:rect l="l" t="t" r="r" b="b"/>
              <a:pathLst>
                <a:path w="812800" h="685767">
                  <a:moveTo>
                    <a:pt x="406400" y="0"/>
                  </a:moveTo>
                  <a:lnTo>
                    <a:pt x="812800" y="685767"/>
                  </a:lnTo>
                  <a:lnTo>
                    <a:pt x="0" y="68576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251717"/>
              <a:ext cx="558800" cy="3850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1810905">
            <a:off x="16595720" y="1571671"/>
            <a:ext cx="388345" cy="11661301"/>
            <a:chOff x="0" y="0"/>
            <a:chExt cx="102280" cy="30712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2280" cy="3071289"/>
            </a:xfrm>
            <a:custGeom>
              <a:avLst/>
              <a:gdLst/>
              <a:ahLst/>
              <a:cxnLst/>
              <a:rect l="l" t="t" r="r" b="b"/>
              <a:pathLst>
                <a:path w="102280" h="3071289">
                  <a:moveTo>
                    <a:pt x="0" y="0"/>
                  </a:moveTo>
                  <a:lnTo>
                    <a:pt x="102280" y="0"/>
                  </a:lnTo>
                  <a:lnTo>
                    <a:pt x="102280" y="3071289"/>
                  </a:lnTo>
                  <a:lnTo>
                    <a:pt x="0" y="30712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102280" cy="3137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744249">
            <a:off x="16814395" y="2072951"/>
            <a:ext cx="2208710" cy="14588015"/>
            <a:chOff x="0" y="0"/>
            <a:chExt cx="581718" cy="384211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1718" cy="3842111"/>
            </a:xfrm>
            <a:custGeom>
              <a:avLst/>
              <a:gdLst/>
              <a:ahLst/>
              <a:cxnLst/>
              <a:rect l="l" t="t" r="r" b="b"/>
              <a:pathLst>
                <a:path w="581718" h="3842111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43297" y="4084216"/>
            <a:ext cx="11430297" cy="2004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0"/>
              </a:lnSpc>
            </a:pPr>
            <a:r>
              <a:rPr lang="en-US" sz="5750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https://github.com/RicchardoHN/ProyectoVanguardia.git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95316" y="0"/>
            <a:ext cx="7792684" cy="6062687"/>
            <a:chOff x="0" y="0"/>
            <a:chExt cx="10390245" cy="808358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7101" r="7101"/>
            <a:stretch>
              <a:fillRect/>
            </a:stretch>
          </p:blipFill>
          <p:spPr>
            <a:xfrm>
              <a:off x="0" y="0"/>
              <a:ext cx="10390245" cy="808358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495316" y="6062687"/>
            <a:ext cx="7792684" cy="4224313"/>
            <a:chOff x="0" y="0"/>
            <a:chExt cx="10390245" cy="563241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22895" b="22895"/>
            <a:stretch>
              <a:fillRect/>
            </a:stretch>
          </p:blipFill>
          <p:spPr>
            <a:xfrm>
              <a:off x="0" y="0"/>
              <a:ext cx="10390245" cy="5632417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28700" y="2125949"/>
            <a:ext cx="808038" cy="80803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3243714"/>
            <a:ext cx="808038" cy="80803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4361479"/>
            <a:ext cx="808038" cy="80803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5479244"/>
            <a:ext cx="808038" cy="80803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6597009"/>
            <a:ext cx="808038" cy="808038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223674" y="5298260"/>
            <a:ext cx="1524596" cy="152459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0475432" y="5596431"/>
            <a:ext cx="1021079" cy="928254"/>
          </a:xfrm>
          <a:custGeom>
            <a:avLst/>
            <a:gdLst/>
            <a:ahLst/>
            <a:cxnLst/>
            <a:rect l="l" t="t" r="r" b="b"/>
            <a:pathLst>
              <a:path w="1021079" h="928254">
                <a:moveTo>
                  <a:pt x="0" y="0"/>
                </a:moveTo>
                <a:lnTo>
                  <a:pt x="1021080" y="0"/>
                </a:lnTo>
                <a:lnTo>
                  <a:pt x="1021080" y="928254"/>
                </a:lnTo>
                <a:lnTo>
                  <a:pt x="0" y="928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28700" y="1028700"/>
            <a:ext cx="7106334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Contenido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35742" y="2316820"/>
            <a:ext cx="593954" cy="397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35742" y="3434585"/>
            <a:ext cx="593954" cy="397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35742" y="4552350"/>
            <a:ext cx="593954" cy="397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35742" y="5670115"/>
            <a:ext cx="593954" cy="397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35742" y="6787880"/>
            <a:ext cx="593954" cy="397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76762" y="2303877"/>
            <a:ext cx="3143563" cy="795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Modelo de Requerimientos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076762" y="3267560"/>
            <a:ext cx="3143563" cy="795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Requerimientos Funcionales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076762" y="4521955"/>
            <a:ext cx="3047775" cy="795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Modelo de Casos de Uso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76762" y="5489405"/>
            <a:ext cx="3143563" cy="795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Interfaz (Lado del Cliente)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028868" y="6569877"/>
            <a:ext cx="3143563" cy="402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Base de Datos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34834" y="-2057400"/>
            <a:ext cx="6624466" cy="3086100"/>
            <a:chOff x="0" y="0"/>
            <a:chExt cx="1744715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4715" cy="812800"/>
            </a:xfrm>
            <a:custGeom>
              <a:avLst/>
              <a:gdLst/>
              <a:ahLst/>
              <a:cxnLst/>
              <a:rect l="l" t="t" r="r" b="b"/>
              <a:pathLst>
                <a:path w="1744715" h="812800">
                  <a:moveTo>
                    <a:pt x="0" y="0"/>
                  </a:moveTo>
                  <a:lnTo>
                    <a:pt x="1744715" y="0"/>
                  </a:lnTo>
                  <a:lnTo>
                    <a:pt x="174471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744715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817" y="9258300"/>
            <a:ext cx="6624466" cy="3086100"/>
            <a:chOff x="0" y="0"/>
            <a:chExt cx="174471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44715" cy="812800"/>
            </a:xfrm>
            <a:custGeom>
              <a:avLst/>
              <a:gdLst/>
              <a:ahLst/>
              <a:cxnLst/>
              <a:rect l="l" t="t" r="r" b="b"/>
              <a:pathLst>
                <a:path w="1744715" h="812800">
                  <a:moveTo>
                    <a:pt x="0" y="0"/>
                  </a:moveTo>
                  <a:lnTo>
                    <a:pt x="1744715" y="0"/>
                  </a:lnTo>
                  <a:lnTo>
                    <a:pt x="174471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744715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846563"/>
            <a:ext cx="5243713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 General: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685924"/>
            <a:ext cx="8410579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50"/>
              </a:lnSpc>
              <a:spcBef>
                <a:spcPct val="0"/>
              </a:spcBef>
            </a:pPr>
            <a:r>
              <a:rPr lang="en-US" sz="4500" u="none" strike="noStrik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1. Modelo de Requerimientos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185637"/>
            <a:ext cx="16230600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Facilitar la conexión entre donantes de sangre y centros de donación mediante una plataforma que permita la gestión eficiente de perfiles, citas y notificaciones, así como la educación sobre la importancia de donación de sangre.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433836" y="3891673"/>
            <a:ext cx="11517191" cy="381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2815653" y="3601631"/>
            <a:ext cx="618183" cy="61818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83340" y="3601631"/>
            <a:ext cx="618183" cy="61818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951027" y="3601631"/>
            <a:ext cx="618183" cy="61818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77132" y="1532628"/>
            <a:ext cx="7106334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2.Requerimientos Funcionales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3996" y="5968825"/>
            <a:ext cx="3901498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653" lvl="1" indent="-241327" algn="just">
              <a:lnSpc>
                <a:spcPts val="2682"/>
              </a:lnSpc>
              <a:buFont typeface="Arial"/>
              <a:buChar char="•"/>
            </a:pPr>
            <a:r>
              <a:rPr lang="en-US" sz="223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Entrada:</a:t>
            </a:r>
            <a:r>
              <a:rPr lang="en-US" sz="223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Los usuarios (donantes y centros de donación) ingresan datos personales y de contacto.</a:t>
            </a:r>
          </a:p>
          <a:p>
            <a:pPr marL="482653" lvl="1" indent="-241327" algn="just">
              <a:lnSpc>
                <a:spcPts val="2682"/>
              </a:lnSpc>
              <a:buFont typeface="Arial"/>
              <a:buChar char="•"/>
            </a:pPr>
            <a:r>
              <a:rPr lang="en-US" sz="223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Salida:</a:t>
            </a:r>
            <a:r>
              <a:rPr lang="en-US" sz="223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Creación de perfiles únicos con información relevante (tipo de sangre, historial de donaciones, ubicación).</a:t>
            </a:r>
          </a:p>
          <a:p>
            <a:pPr algn="just">
              <a:lnSpc>
                <a:spcPts val="3282"/>
              </a:lnSpc>
            </a:pPr>
            <a:endParaRPr lang="en-US" sz="2235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74704" y="4889569"/>
            <a:ext cx="3900789" cy="934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RF01: Registro de Usuarios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42392" y="5959300"/>
            <a:ext cx="3901498" cy="401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5832" lvl="1" indent="-262916" algn="just">
              <a:lnSpc>
                <a:spcPts val="2922"/>
              </a:lnSpc>
              <a:spcBef>
                <a:spcPct val="0"/>
              </a:spcBef>
              <a:buFont typeface="Arial"/>
              <a:buChar char="•"/>
            </a:pPr>
            <a:r>
              <a:rPr lang="en-US" sz="2435" u="none" strike="noStrik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Entrada:</a:t>
            </a:r>
            <a:r>
              <a:rPr lang="en-US" sz="2435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Donantes seleccionan fecha, hora y centro de donación para programar una cita.</a:t>
            </a:r>
          </a:p>
          <a:p>
            <a:pPr marL="525832" lvl="1" indent="-262916" algn="just">
              <a:lnSpc>
                <a:spcPts val="2922"/>
              </a:lnSpc>
              <a:spcBef>
                <a:spcPct val="0"/>
              </a:spcBef>
              <a:buFont typeface="Arial"/>
              <a:buChar char="•"/>
            </a:pPr>
            <a:r>
              <a:rPr lang="en-US" sz="2435" u="none" strike="noStrik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Salida:</a:t>
            </a:r>
            <a:r>
              <a:rPr lang="en-US" sz="2435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Confirmación de la cita, notificación al usuario, y registro en el perfil del donante.</a:t>
            </a:r>
          </a:p>
          <a:p>
            <a:pPr algn="just">
              <a:lnSpc>
                <a:spcPts val="2922"/>
              </a:lnSpc>
              <a:spcBef>
                <a:spcPct val="0"/>
              </a:spcBef>
            </a:pPr>
            <a:endParaRPr lang="en-US" sz="2435" u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242392" y="4889569"/>
            <a:ext cx="3900789" cy="934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RF02: Gestión de Citas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06064" y="5968825"/>
            <a:ext cx="3901498" cy="394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4243" lvl="1" indent="-252121" algn="just">
              <a:lnSpc>
                <a:spcPts val="2802"/>
              </a:lnSpc>
              <a:buFont typeface="Arial"/>
              <a:buChar char="•"/>
            </a:pPr>
            <a:r>
              <a:rPr lang="en-US" sz="233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Entrada:</a:t>
            </a:r>
            <a:r>
              <a:rPr lang="en-US" sz="233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El sistema genera recordatorios automáticos para citas próximas y notificaciones educativas.</a:t>
            </a:r>
          </a:p>
          <a:p>
            <a:pPr marL="504243" lvl="1" indent="-252121" algn="just">
              <a:lnSpc>
                <a:spcPts val="2802"/>
              </a:lnSpc>
              <a:buFont typeface="Arial"/>
              <a:buChar char="•"/>
            </a:pPr>
            <a:r>
              <a:rPr lang="en-US" sz="233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Salida:</a:t>
            </a:r>
            <a:r>
              <a:rPr lang="en-US" sz="233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Notificación enviada al usuario por correo electrónico o mensaje de texto.</a:t>
            </a:r>
          </a:p>
          <a:p>
            <a:pPr algn="just">
              <a:lnSpc>
                <a:spcPts val="3162"/>
              </a:lnSpc>
            </a:pPr>
            <a:endParaRPr lang="en-US" sz="2335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310079" y="4889569"/>
            <a:ext cx="3900789" cy="934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RF03: Sistema de Notificaciones</a:t>
            </a:r>
          </a:p>
        </p:txBody>
      </p:sp>
      <p:sp>
        <p:nvSpPr>
          <p:cNvPr id="19" name="AutoShape 19"/>
          <p:cNvSpPr/>
          <p:nvPr/>
        </p:nvSpPr>
        <p:spPr>
          <a:xfrm>
            <a:off x="3124744" y="4219815"/>
            <a:ext cx="0" cy="52506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2" name="AutoShape 19">
            <a:extLst>
              <a:ext uri="{FF2B5EF4-FFF2-40B4-BE49-F238E27FC236}">
                <a16:creationId xmlns:a16="http://schemas.microsoft.com/office/drawing/2014/main" id="{9B08C251-088D-46A8-BEC9-E259E5B0F09C}"/>
              </a:ext>
            </a:extLst>
          </p:cNvPr>
          <p:cNvSpPr/>
          <p:nvPr/>
        </p:nvSpPr>
        <p:spPr>
          <a:xfrm>
            <a:off x="9192431" y="4219815"/>
            <a:ext cx="0" cy="52506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3" name="AutoShape 19">
            <a:extLst>
              <a:ext uri="{FF2B5EF4-FFF2-40B4-BE49-F238E27FC236}">
                <a16:creationId xmlns:a16="http://schemas.microsoft.com/office/drawing/2014/main" id="{E50A9F32-4AA9-4067-BC3C-1A91EB85CEA2}"/>
              </a:ext>
            </a:extLst>
          </p:cNvPr>
          <p:cNvSpPr/>
          <p:nvPr/>
        </p:nvSpPr>
        <p:spPr>
          <a:xfrm>
            <a:off x="15274563" y="4219814"/>
            <a:ext cx="0" cy="52506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433836" y="3891673"/>
            <a:ext cx="11517191" cy="381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2815653" y="3601631"/>
            <a:ext cx="618183" cy="61818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83340" y="3601631"/>
            <a:ext cx="618183" cy="61818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951027" y="3601631"/>
            <a:ext cx="618183" cy="61818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77132" y="1532628"/>
            <a:ext cx="7106334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2.Requerimientos Funcionales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3996" y="5968825"/>
            <a:ext cx="3901498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653" lvl="1" indent="-241327" algn="just">
              <a:lnSpc>
                <a:spcPts val="2682"/>
              </a:lnSpc>
              <a:buFont typeface="Arial"/>
              <a:buChar char="•"/>
            </a:pPr>
            <a:r>
              <a:rPr lang="en-US" sz="223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Entrada:</a:t>
            </a:r>
            <a:r>
              <a:rPr lang="en-US" sz="223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El usuario accede al módulo educativo para aprender sobre la importancia de la donación de sangre y los requisitos.</a:t>
            </a:r>
          </a:p>
          <a:p>
            <a:pPr marL="482653" lvl="1" indent="-241327" algn="just">
              <a:lnSpc>
                <a:spcPts val="2682"/>
              </a:lnSpc>
              <a:buFont typeface="Arial"/>
              <a:buChar char="•"/>
            </a:pPr>
            <a:r>
              <a:rPr lang="en-US" sz="223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Salida:</a:t>
            </a:r>
            <a:r>
              <a:rPr lang="en-US" sz="223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Contenido educativo mostrado al usuario todo sobre la donacion de sangre.</a:t>
            </a:r>
          </a:p>
          <a:p>
            <a:pPr algn="just">
              <a:lnSpc>
                <a:spcPts val="3282"/>
              </a:lnSpc>
            </a:pPr>
            <a:endParaRPr lang="en-US" sz="2235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74704" y="4889569"/>
            <a:ext cx="3900789" cy="934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RF04: Módulo Educativo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42392" y="5968825"/>
            <a:ext cx="3901498" cy="424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4243" lvl="1" indent="-252121" algn="just">
              <a:lnSpc>
                <a:spcPts val="2802"/>
              </a:lnSpc>
              <a:buFont typeface="Arial"/>
              <a:buChar char="•"/>
            </a:pPr>
            <a:r>
              <a:rPr lang="en-US" sz="233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Entrada:</a:t>
            </a:r>
            <a:r>
              <a:rPr lang="en-US" sz="233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El usuario accede a su perfil para revisar su historial de donaciones, citas próximas y notificaciones.</a:t>
            </a:r>
          </a:p>
          <a:p>
            <a:pPr marL="504243" lvl="1" indent="-252121" algn="just">
              <a:lnSpc>
                <a:spcPts val="2802"/>
              </a:lnSpc>
              <a:buFont typeface="Arial"/>
              <a:buChar char="•"/>
            </a:pPr>
            <a:r>
              <a:rPr lang="en-US" sz="233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Salida:</a:t>
            </a:r>
            <a:r>
              <a:rPr lang="en-US" sz="233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Perfil actualizado mostrado al usuario con todos los datos pertinentes.</a:t>
            </a:r>
          </a:p>
          <a:p>
            <a:pPr algn="just">
              <a:lnSpc>
                <a:spcPts val="2802"/>
              </a:lnSpc>
              <a:spcBef>
                <a:spcPct val="0"/>
              </a:spcBef>
            </a:pPr>
            <a:endParaRPr lang="en-US" sz="2335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242392" y="4889569"/>
            <a:ext cx="3900789" cy="934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RF05: Visualización del Perfil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10079" y="5968825"/>
            <a:ext cx="3901498" cy="491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1064" lvl="1" indent="-230532" algn="just">
              <a:lnSpc>
                <a:spcPts val="2562"/>
              </a:lnSpc>
              <a:buFont typeface="Arial"/>
              <a:buChar char="•"/>
            </a:pPr>
            <a:r>
              <a:rPr lang="en-US" sz="213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Entradas:</a:t>
            </a:r>
            <a:r>
              <a:rPr lang="en-US" sz="213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Datos proporcionados por los centros de donación sobre el nivel actual de reservas de sangre.</a:t>
            </a:r>
          </a:p>
          <a:p>
            <a:pPr marL="461064" lvl="1" indent="-230532" algn="just">
              <a:lnSpc>
                <a:spcPts val="2562"/>
              </a:lnSpc>
              <a:buFont typeface="Arial"/>
              <a:buChar char="•"/>
            </a:pPr>
            <a:r>
              <a:rPr lang="en-US" sz="213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Salidas:</a:t>
            </a:r>
            <a:r>
              <a:rPr lang="en-US" sz="213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Visualización del semáforo de necesidades en la interfaz de usuario, actualizado en tiempo real para reflejar las necesidades actuales de cada centro.</a:t>
            </a:r>
          </a:p>
          <a:p>
            <a:pPr algn="just">
              <a:lnSpc>
                <a:spcPts val="2562"/>
              </a:lnSpc>
            </a:pPr>
            <a:endParaRPr lang="en-US" sz="2135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922"/>
              </a:lnSpc>
            </a:pPr>
            <a:endParaRPr lang="en-US" sz="2135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310079" y="4889569"/>
            <a:ext cx="3900789" cy="1387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RF06: Semáforo de Necesidades</a:t>
            </a:r>
          </a:p>
          <a:p>
            <a:pPr algn="ctr"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22" name="AutoShape 19">
            <a:extLst>
              <a:ext uri="{FF2B5EF4-FFF2-40B4-BE49-F238E27FC236}">
                <a16:creationId xmlns:a16="http://schemas.microsoft.com/office/drawing/2014/main" id="{1F4240DD-4618-40C3-AC1B-ACCBDF969C59}"/>
              </a:ext>
            </a:extLst>
          </p:cNvPr>
          <p:cNvSpPr/>
          <p:nvPr/>
        </p:nvSpPr>
        <p:spPr>
          <a:xfrm>
            <a:off x="3124744" y="4219815"/>
            <a:ext cx="0" cy="52506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3" name="AutoShape 19">
            <a:extLst>
              <a:ext uri="{FF2B5EF4-FFF2-40B4-BE49-F238E27FC236}">
                <a16:creationId xmlns:a16="http://schemas.microsoft.com/office/drawing/2014/main" id="{33F28BDC-630C-4E0F-8DA1-6FF0BF6B387E}"/>
              </a:ext>
            </a:extLst>
          </p:cNvPr>
          <p:cNvSpPr/>
          <p:nvPr/>
        </p:nvSpPr>
        <p:spPr>
          <a:xfrm>
            <a:off x="9163594" y="4161859"/>
            <a:ext cx="0" cy="52506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4" name="AutoShape 19">
            <a:extLst>
              <a:ext uri="{FF2B5EF4-FFF2-40B4-BE49-F238E27FC236}">
                <a16:creationId xmlns:a16="http://schemas.microsoft.com/office/drawing/2014/main" id="{38176E9D-5BC2-4507-B772-C7321F393927}"/>
              </a:ext>
            </a:extLst>
          </p:cNvPr>
          <p:cNvSpPr/>
          <p:nvPr/>
        </p:nvSpPr>
        <p:spPr>
          <a:xfrm>
            <a:off x="15240000" y="4219815"/>
            <a:ext cx="0" cy="52506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06328" y="3387718"/>
            <a:ext cx="5781225" cy="5541039"/>
            <a:chOff x="0" y="0"/>
            <a:chExt cx="1376053" cy="13188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6053" cy="1318884"/>
            </a:xfrm>
            <a:custGeom>
              <a:avLst/>
              <a:gdLst/>
              <a:ahLst/>
              <a:cxnLst/>
              <a:rect l="l" t="t" r="r" b="b"/>
              <a:pathLst>
                <a:path w="1376053" h="1318884">
                  <a:moveTo>
                    <a:pt x="0" y="0"/>
                  </a:moveTo>
                  <a:lnTo>
                    <a:pt x="1376053" y="0"/>
                  </a:lnTo>
                  <a:lnTo>
                    <a:pt x="1376053" y="1318884"/>
                  </a:lnTo>
                  <a:lnTo>
                    <a:pt x="0" y="1318884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376053" cy="1385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30842" y="3345397"/>
            <a:ext cx="5781225" cy="5541039"/>
            <a:chOff x="0" y="0"/>
            <a:chExt cx="1376053" cy="13188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6053" cy="1318884"/>
            </a:xfrm>
            <a:custGeom>
              <a:avLst/>
              <a:gdLst/>
              <a:ahLst/>
              <a:cxnLst/>
              <a:rect l="l" t="t" r="r" b="b"/>
              <a:pathLst>
                <a:path w="1376053" h="1318884">
                  <a:moveTo>
                    <a:pt x="0" y="0"/>
                  </a:moveTo>
                  <a:lnTo>
                    <a:pt x="1376053" y="0"/>
                  </a:lnTo>
                  <a:lnTo>
                    <a:pt x="1376053" y="1318884"/>
                  </a:lnTo>
                  <a:lnTo>
                    <a:pt x="0" y="1318884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376053" cy="1385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56506" y="2405060"/>
            <a:ext cx="1880673" cy="188067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650820" y="2405060"/>
            <a:ext cx="1880673" cy="188067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113634" y="2745836"/>
            <a:ext cx="1166417" cy="1199121"/>
          </a:xfrm>
          <a:custGeom>
            <a:avLst/>
            <a:gdLst/>
            <a:ahLst/>
            <a:cxnLst/>
            <a:rect l="l" t="t" r="r" b="b"/>
            <a:pathLst>
              <a:path w="1166417" h="1199121">
                <a:moveTo>
                  <a:pt x="0" y="0"/>
                </a:moveTo>
                <a:lnTo>
                  <a:pt x="1166418" y="0"/>
                </a:lnTo>
                <a:lnTo>
                  <a:pt x="1166418" y="1199121"/>
                </a:lnTo>
                <a:lnTo>
                  <a:pt x="0" y="1199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000318" y="2703515"/>
            <a:ext cx="1181679" cy="1199121"/>
          </a:xfrm>
          <a:custGeom>
            <a:avLst/>
            <a:gdLst/>
            <a:ahLst/>
            <a:cxnLst/>
            <a:rect l="l" t="t" r="r" b="b"/>
            <a:pathLst>
              <a:path w="1181679" h="1199121">
                <a:moveTo>
                  <a:pt x="0" y="0"/>
                </a:moveTo>
                <a:lnTo>
                  <a:pt x="1181679" y="0"/>
                </a:lnTo>
                <a:lnTo>
                  <a:pt x="1181679" y="1199120"/>
                </a:lnTo>
                <a:lnTo>
                  <a:pt x="0" y="1199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554513" y="1719260"/>
            <a:ext cx="9178974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50"/>
              </a:lnSpc>
              <a:spcBef>
                <a:spcPct val="0"/>
              </a:spcBef>
            </a:pPr>
            <a:r>
              <a:rPr lang="en-US" sz="4500" u="none" strike="noStrik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3.Modelo de Casos de Uso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85007" y="5124450"/>
            <a:ext cx="4594012" cy="3244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7480" lvl="1" indent="-258740" algn="just">
              <a:lnSpc>
                <a:spcPts val="2876"/>
              </a:lnSpc>
              <a:buFont typeface="Arial"/>
              <a:buChar char="•"/>
            </a:pPr>
            <a:r>
              <a:rPr lang="en-US" sz="23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Actor: Donante/Centro de Donación</a:t>
            </a:r>
          </a:p>
          <a:p>
            <a:pPr marL="517480" lvl="1" indent="-258740" algn="just">
              <a:lnSpc>
                <a:spcPts val="2876"/>
              </a:lnSpc>
              <a:buFont typeface="Arial"/>
              <a:buChar char="•"/>
            </a:pPr>
            <a:r>
              <a:rPr lang="en-US" sz="23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Descripción: El usuario se registra ingresando sus datos personales, los cuales se almacenan en la base de datos.</a:t>
            </a:r>
          </a:p>
          <a:p>
            <a:pPr marL="517480" lvl="1" indent="-258740" algn="just">
              <a:lnSpc>
                <a:spcPts val="2876"/>
              </a:lnSpc>
              <a:buFont typeface="Arial"/>
              <a:buChar char="•"/>
            </a:pPr>
            <a:r>
              <a:rPr lang="en-US" sz="23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Salida: Perfil creado.</a:t>
            </a:r>
          </a:p>
          <a:p>
            <a:pPr algn="just">
              <a:lnSpc>
                <a:spcPts val="2876"/>
              </a:lnSpc>
            </a:pPr>
            <a:endParaRPr lang="en-US" sz="2396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625283" y="5367682"/>
            <a:ext cx="4594012" cy="3244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7480" lvl="1" indent="-258740" algn="just">
              <a:lnSpc>
                <a:spcPts val="2876"/>
              </a:lnSpc>
              <a:buFont typeface="Arial"/>
              <a:buChar char="•"/>
            </a:pPr>
            <a:r>
              <a:rPr lang="en-US" sz="23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Actor: Donante</a:t>
            </a:r>
          </a:p>
          <a:p>
            <a:pPr marL="517480" lvl="1" indent="-258740" algn="just">
              <a:lnSpc>
                <a:spcPts val="2876"/>
              </a:lnSpc>
              <a:buFont typeface="Arial"/>
              <a:buChar char="•"/>
            </a:pPr>
            <a:r>
              <a:rPr lang="en-US" sz="23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Descripción: El donante selecciona una fecha y hora disponible en un centro de donación cercano.</a:t>
            </a:r>
          </a:p>
          <a:p>
            <a:pPr marL="517480" lvl="1" indent="-258740" algn="just">
              <a:lnSpc>
                <a:spcPts val="2876"/>
              </a:lnSpc>
              <a:buFont typeface="Arial"/>
              <a:buChar char="•"/>
            </a:pPr>
            <a:r>
              <a:rPr lang="en-US" sz="23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Salida: Cita confirmada y registrada en el sistema.</a:t>
            </a:r>
          </a:p>
          <a:p>
            <a:pPr algn="just">
              <a:lnSpc>
                <a:spcPts val="2876"/>
              </a:lnSpc>
            </a:pPr>
            <a:endParaRPr lang="en-US" sz="2396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280052" y="4108742"/>
            <a:ext cx="4593178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283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Caso de Uso 1: Registro de Usuarios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25283" y="3916382"/>
            <a:ext cx="4593178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283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Caso de Uso 2: Programación de Citas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06328" y="3387718"/>
            <a:ext cx="5781225" cy="5541039"/>
            <a:chOff x="0" y="0"/>
            <a:chExt cx="1376053" cy="13188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6053" cy="1318884"/>
            </a:xfrm>
            <a:custGeom>
              <a:avLst/>
              <a:gdLst/>
              <a:ahLst/>
              <a:cxnLst/>
              <a:rect l="l" t="t" r="r" b="b"/>
              <a:pathLst>
                <a:path w="1376053" h="1318884">
                  <a:moveTo>
                    <a:pt x="0" y="0"/>
                  </a:moveTo>
                  <a:lnTo>
                    <a:pt x="1376053" y="0"/>
                  </a:lnTo>
                  <a:lnTo>
                    <a:pt x="1376053" y="1318884"/>
                  </a:lnTo>
                  <a:lnTo>
                    <a:pt x="0" y="1318884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376053" cy="1385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30842" y="3345397"/>
            <a:ext cx="5781225" cy="5541039"/>
            <a:chOff x="0" y="0"/>
            <a:chExt cx="1376053" cy="13188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6053" cy="1318884"/>
            </a:xfrm>
            <a:custGeom>
              <a:avLst/>
              <a:gdLst/>
              <a:ahLst/>
              <a:cxnLst/>
              <a:rect l="l" t="t" r="r" b="b"/>
              <a:pathLst>
                <a:path w="1376053" h="1318884">
                  <a:moveTo>
                    <a:pt x="0" y="0"/>
                  </a:moveTo>
                  <a:lnTo>
                    <a:pt x="1376053" y="0"/>
                  </a:lnTo>
                  <a:lnTo>
                    <a:pt x="1376053" y="1318884"/>
                  </a:lnTo>
                  <a:lnTo>
                    <a:pt x="0" y="1318884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376053" cy="1385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56506" y="2405060"/>
            <a:ext cx="1880673" cy="188067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650820" y="2405060"/>
            <a:ext cx="1880673" cy="188067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113634" y="2745836"/>
            <a:ext cx="1166417" cy="1199121"/>
          </a:xfrm>
          <a:custGeom>
            <a:avLst/>
            <a:gdLst/>
            <a:ahLst/>
            <a:cxnLst/>
            <a:rect l="l" t="t" r="r" b="b"/>
            <a:pathLst>
              <a:path w="1166417" h="1199121">
                <a:moveTo>
                  <a:pt x="0" y="0"/>
                </a:moveTo>
                <a:lnTo>
                  <a:pt x="1166418" y="0"/>
                </a:lnTo>
                <a:lnTo>
                  <a:pt x="1166418" y="1199121"/>
                </a:lnTo>
                <a:lnTo>
                  <a:pt x="0" y="1199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000318" y="2703515"/>
            <a:ext cx="1181679" cy="1199121"/>
          </a:xfrm>
          <a:custGeom>
            <a:avLst/>
            <a:gdLst/>
            <a:ahLst/>
            <a:cxnLst/>
            <a:rect l="l" t="t" r="r" b="b"/>
            <a:pathLst>
              <a:path w="1181679" h="1199121">
                <a:moveTo>
                  <a:pt x="0" y="0"/>
                </a:moveTo>
                <a:lnTo>
                  <a:pt x="1181679" y="0"/>
                </a:lnTo>
                <a:lnTo>
                  <a:pt x="1181679" y="1199120"/>
                </a:lnTo>
                <a:lnTo>
                  <a:pt x="0" y="1199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185007" y="5124450"/>
            <a:ext cx="4594012" cy="288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7480" lvl="1" indent="-258740" algn="just">
              <a:lnSpc>
                <a:spcPts val="2876"/>
              </a:lnSpc>
              <a:buFont typeface="Arial"/>
              <a:buChar char="•"/>
            </a:pPr>
            <a:r>
              <a:rPr lang="en-US" sz="23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Actor: Sistema</a:t>
            </a:r>
          </a:p>
          <a:p>
            <a:pPr marL="517480" lvl="1" indent="-258740" algn="just">
              <a:lnSpc>
                <a:spcPts val="2876"/>
              </a:lnSpc>
              <a:buFont typeface="Arial"/>
              <a:buChar char="•"/>
            </a:pPr>
            <a:r>
              <a:rPr lang="en-US" sz="23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Descripción: El sistema envía recordatorios a los donantes sobre sus citas próximas.</a:t>
            </a:r>
          </a:p>
          <a:p>
            <a:pPr marL="517480" lvl="1" indent="-258740" algn="just">
              <a:lnSpc>
                <a:spcPts val="2876"/>
              </a:lnSpc>
              <a:buFont typeface="Arial"/>
              <a:buChar char="•"/>
            </a:pPr>
            <a:r>
              <a:rPr lang="en-US" sz="23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Salida: Notificación enviada y recibida.</a:t>
            </a:r>
          </a:p>
          <a:p>
            <a:pPr algn="just">
              <a:lnSpc>
                <a:spcPts val="2876"/>
              </a:lnSpc>
            </a:pPr>
            <a:endParaRPr lang="en-US" sz="2396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625283" y="5367682"/>
            <a:ext cx="4594012" cy="288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7480" lvl="1" indent="-258740" algn="just">
              <a:lnSpc>
                <a:spcPts val="2876"/>
              </a:lnSpc>
              <a:buFont typeface="Arial"/>
              <a:buChar char="•"/>
            </a:pPr>
            <a:r>
              <a:rPr lang="en-US" sz="23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Actor: Donante</a:t>
            </a:r>
          </a:p>
          <a:p>
            <a:pPr marL="517480" lvl="1" indent="-258740" algn="just">
              <a:lnSpc>
                <a:spcPts val="2876"/>
              </a:lnSpc>
              <a:buFont typeface="Arial"/>
              <a:buChar char="•"/>
            </a:pPr>
            <a:r>
              <a:rPr lang="en-US" sz="23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Descripción: El donante accede al contenido educativo sobre la donación de sangre.</a:t>
            </a:r>
          </a:p>
          <a:p>
            <a:pPr marL="517480" lvl="1" indent="-258740" algn="just">
              <a:lnSpc>
                <a:spcPts val="2876"/>
              </a:lnSpc>
              <a:buFont typeface="Arial"/>
              <a:buChar char="•"/>
            </a:pPr>
            <a:r>
              <a:rPr lang="en-US" sz="23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Salida: Contenido mostrado.</a:t>
            </a:r>
          </a:p>
          <a:p>
            <a:pPr algn="just">
              <a:lnSpc>
                <a:spcPts val="2876"/>
              </a:lnSpc>
            </a:pPr>
            <a:endParaRPr lang="en-US" sz="2396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280052" y="4108742"/>
            <a:ext cx="4593178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283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Caso de Uso 3: Envío de Notificaciones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25283" y="3916382"/>
            <a:ext cx="4593178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283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Caso de Uso 4: Acceso al Módulo Educativo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06328" y="3387718"/>
            <a:ext cx="5781225" cy="5541039"/>
            <a:chOff x="0" y="0"/>
            <a:chExt cx="1376053" cy="13188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6053" cy="1318884"/>
            </a:xfrm>
            <a:custGeom>
              <a:avLst/>
              <a:gdLst/>
              <a:ahLst/>
              <a:cxnLst/>
              <a:rect l="l" t="t" r="r" b="b"/>
              <a:pathLst>
                <a:path w="1376053" h="1318884">
                  <a:moveTo>
                    <a:pt x="0" y="0"/>
                  </a:moveTo>
                  <a:lnTo>
                    <a:pt x="1376053" y="0"/>
                  </a:lnTo>
                  <a:lnTo>
                    <a:pt x="1376053" y="1318884"/>
                  </a:lnTo>
                  <a:lnTo>
                    <a:pt x="0" y="1318884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376053" cy="1385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56506" y="2405060"/>
            <a:ext cx="1880673" cy="18806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113634" y="2745836"/>
            <a:ext cx="1166417" cy="1199121"/>
          </a:xfrm>
          <a:custGeom>
            <a:avLst/>
            <a:gdLst/>
            <a:ahLst/>
            <a:cxnLst/>
            <a:rect l="l" t="t" r="r" b="b"/>
            <a:pathLst>
              <a:path w="1166417" h="1199121">
                <a:moveTo>
                  <a:pt x="0" y="0"/>
                </a:moveTo>
                <a:lnTo>
                  <a:pt x="1166418" y="0"/>
                </a:lnTo>
                <a:lnTo>
                  <a:pt x="1166418" y="1199121"/>
                </a:lnTo>
                <a:lnTo>
                  <a:pt x="0" y="1199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85007" y="5124450"/>
            <a:ext cx="4594012" cy="288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7480" lvl="1" indent="-258740" algn="just">
              <a:lnSpc>
                <a:spcPts val="2876"/>
              </a:lnSpc>
              <a:buFont typeface="Arial"/>
              <a:buChar char="•"/>
            </a:pPr>
            <a:r>
              <a:rPr lang="en-US" sz="23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Actor: Donante</a:t>
            </a:r>
          </a:p>
          <a:p>
            <a:pPr marL="517480" lvl="1" indent="-258740" algn="just">
              <a:lnSpc>
                <a:spcPts val="2876"/>
              </a:lnSpc>
              <a:buFont typeface="Arial"/>
              <a:buChar char="•"/>
            </a:pPr>
            <a:r>
              <a:rPr lang="en-US" sz="23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Descripción: El donante revisa su perfil para ver su historial de donaciones y citas programadas.</a:t>
            </a:r>
          </a:p>
          <a:p>
            <a:pPr marL="517480" lvl="1" indent="-258740" algn="just">
              <a:lnSpc>
                <a:spcPts val="2876"/>
              </a:lnSpc>
              <a:buFont typeface="Arial"/>
              <a:buChar char="•"/>
            </a:pPr>
            <a:r>
              <a:rPr lang="en-US" sz="23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Salida: Información mostrada en pantalla.</a:t>
            </a:r>
          </a:p>
          <a:p>
            <a:pPr algn="just">
              <a:lnSpc>
                <a:spcPts val="2876"/>
              </a:lnSpc>
            </a:pPr>
            <a:endParaRPr lang="en-US" sz="2396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280052" y="4108742"/>
            <a:ext cx="4593178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283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Caso de Uso 5: Visualización del Perfil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1031</Words>
  <Application>Microsoft Office PowerPoint</Application>
  <PresentationFormat>Custom</PresentationFormat>
  <Paragraphs>117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Calibri</vt:lpstr>
      <vt:lpstr>Open Sans Bold</vt:lpstr>
      <vt:lpstr>Poppins Semi-Bold</vt:lpstr>
      <vt:lpstr>Arial</vt:lpstr>
      <vt:lpstr>Poppins</vt:lpstr>
      <vt:lpstr>Poppins Medium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Navy And White Modern Project Management Presentation</dc:title>
  <cp:lastModifiedBy>Ricardo Acosta</cp:lastModifiedBy>
  <cp:revision>2</cp:revision>
  <dcterms:created xsi:type="dcterms:W3CDTF">2006-08-16T00:00:00Z</dcterms:created>
  <dcterms:modified xsi:type="dcterms:W3CDTF">2024-08-12T04:59:32Z</dcterms:modified>
  <dc:identifier>DAGNmMbToeg</dc:identifier>
</cp:coreProperties>
</file>